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8" r:id="rId3"/>
    <p:sldId id="262" r:id="rId4"/>
    <p:sldId id="259" r:id="rId5"/>
    <p:sldId id="261" r:id="rId6"/>
    <p:sldId id="260" r:id="rId7"/>
    <p:sldId id="263" r:id="rId8"/>
    <p:sldId id="265" r:id="rId9"/>
    <p:sldId id="267" r:id="rId10"/>
    <p:sldId id="268" r:id="rId11"/>
    <p:sldId id="271" r:id="rId12"/>
    <p:sldId id="276" r:id="rId13"/>
    <p:sldId id="277" r:id="rId14"/>
    <p:sldId id="278" r:id="rId15"/>
    <p:sldId id="279" r:id="rId16"/>
    <p:sldId id="274" r:id="rId17"/>
    <p:sldId id="27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66" r:id="rId26"/>
    <p:sldId id="270" r:id="rId27"/>
    <p:sldId id="292" r:id="rId28"/>
    <p:sldId id="280" r:id="rId29"/>
    <p:sldId id="281" r:id="rId30"/>
    <p:sldId id="275" r:id="rId31"/>
    <p:sldId id="273" r:id="rId32"/>
    <p:sldId id="290" r:id="rId33"/>
    <p:sldId id="291" r:id="rId34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51" autoAdjust="0"/>
    <p:restoredTop sz="79228" autoAdjust="0"/>
  </p:normalViewPr>
  <p:slideViewPr>
    <p:cSldViewPr snapToGrid="0" snapToObjects="1">
      <p:cViewPr varScale="1">
        <p:scale>
          <a:sx n="102" d="100"/>
          <a:sy n="102" d="100"/>
        </p:scale>
        <p:origin x="928" y="184"/>
      </p:cViewPr>
      <p:guideLst>
        <p:guide orient="horz" pos="2160"/>
        <p:guide pos="3840"/>
      </p:guideLst>
    </p:cSldViewPr>
  </p:slideViewPr>
  <p:notesTextViewPr>
    <p:cViewPr>
      <p:scale>
        <a:sx n="114" d="100"/>
        <a:sy n="114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03FBA-404E-534E-88A5-D469260B0037}" type="datetimeFigureOut">
              <a:rPr lang="fr-FR" smtClean="0"/>
              <a:t>20/09/2018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FDBBE-B04B-4F4B-B51F-2D05803B06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0168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8268A-DA03-1846-B6BF-37AF5A22C06A}" type="datetimeFigureOut">
              <a:rPr lang="fr-FR" smtClean="0"/>
              <a:t>20/09/2018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E9034-1BFA-DF45-8A4F-D458DF220A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6172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047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618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61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146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6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61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61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61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24392-FFC0-7942-8393-AA70D12D5A5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107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24392-FFC0-7942-8393-AA70D12D5A5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167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0766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4488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E9034-1BFA-DF45-8A4F-D458DF220AD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02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14914-0449-CA4C-A1D6-9F4FC78DF304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4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656-0ADA-C145-A3FD-54D0DBD83018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391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6779-490A-9049-A4C5-164AA912894F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919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24E5-BE08-F14A-82A0-30D83ED96C54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7121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565E-21A0-C14F-841C-D30698DE97E7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896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B5C55-7C6C-D840-96FD-499AC24F90DD}" type="datetime1">
              <a:rPr lang="fr-BE" smtClean="0"/>
              <a:t>20/09/18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93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CD9FA-CC2C-9845-97B3-46D3D037F617}" type="datetime1">
              <a:rPr lang="fr-BE" smtClean="0"/>
              <a:t>20/09/18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3039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388A-71F2-EB45-B597-F1717ECC56E3}" type="datetime1">
              <a:rPr lang="fr-BE" smtClean="0"/>
              <a:t>20/09/18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02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E4B6B-6858-D944-89A1-E855F4E3BB7B}" type="datetime1">
              <a:rPr lang="fr-BE" smtClean="0"/>
              <a:t>20/09/18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1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9BD88-D9F6-7249-967F-76D19F17C8E0}" type="datetime1">
              <a:rPr lang="fr-BE" smtClean="0"/>
              <a:t>20/09/18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583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4AF6-4F28-9A4B-B68E-2BD0C5D0B54E}" type="datetime1">
              <a:rPr lang="fr-BE" smtClean="0"/>
              <a:t>20/09/18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6202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73BE7-E9AC-0341-A47A-D7C5546FB81F}" type="datetime1">
              <a:rPr lang="fr-BE" smtClean="0"/>
              <a:t>20/09/18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F7007-3211-E24B-B15A-DD37FC2E98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93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6250" y="2433868"/>
            <a:ext cx="5397501" cy="4424132"/>
          </a:xfrm>
        </p:spPr>
        <p:txBody>
          <a:bodyPr>
            <a:noAutofit/>
          </a:bodyPr>
          <a:lstStyle/>
          <a:p>
            <a:pPr algn="r"/>
            <a:br>
              <a:rPr lang="fr-FR" sz="3200" dirty="0"/>
            </a:br>
            <a:br>
              <a:rPr lang="fr-FR" sz="3200" dirty="0"/>
            </a:br>
            <a:br>
              <a:rPr lang="fr-FR" sz="3200" dirty="0"/>
            </a:br>
            <a:br>
              <a:rPr lang="fr-FR" sz="3200" dirty="0"/>
            </a:br>
            <a:br>
              <a:rPr lang="fr-FR" sz="3200" dirty="0"/>
            </a:br>
            <a:br>
              <a:rPr lang="fr-FR" sz="3200" dirty="0"/>
            </a:br>
            <a:r>
              <a:rPr lang="fr-FR" sz="3200" b="1" i="1" dirty="0"/>
              <a:t>Le fonctionnement </a:t>
            </a:r>
            <a:br>
              <a:rPr lang="fr-FR" sz="3200" b="1" i="1" dirty="0"/>
            </a:br>
            <a:r>
              <a:rPr lang="fr-FR" sz="3200" b="1" i="1" dirty="0"/>
              <a:t>éditorial  </a:t>
            </a:r>
            <a:br>
              <a:rPr lang="fr-FR" sz="3200" b="1" i="1" dirty="0"/>
            </a:br>
            <a:r>
              <a:rPr lang="fr-FR" sz="3200" b="1" i="1" dirty="0"/>
              <a:t>de la collection </a:t>
            </a:r>
            <a:br>
              <a:rPr lang="fr-FR" sz="3200" b="1" i="1" dirty="0"/>
            </a:br>
            <a:r>
              <a:rPr lang="fr-FR" sz="3200" b="1" i="1" dirty="0"/>
              <a:t>Espace Nord</a:t>
            </a:r>
            <a:br>
              <a:rPr lang="fr-FR" sz="3200" b="1" dirty="0"/>
            </a:br>
            <a:r>
              <a:rPr lang="fr-FR" sz="3200" dirty="0"/>
              <a:t> </a:t>
            </a:r>
            <a:br>
              <a:rPr lang="fr-FR" sz="3200" dirty="0"/>
            </a:br>
            <a:br>
              <a:rPr lang="fr-FR" sz="3200" b="1" dirty="0"/>
            </a:br>
            <a:br>
              <a:rPr lang="fr-FR" sz="3200" b="1" dirty="0"/>
            </a:br>
            <a:endParaRPr lang="fr-FR" sz="3200" dirty="0"/>
          </a:p>
        </p:txBody>
      </p:sp>
      <p:pic>
        <p:nvPicPr>
          <p:cNvPr id="3" name="Image 2" descr="15896206_1013449858767129_6653902369472392710_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64" y="943494"/>
            <a:ext cx="5057255" cy="505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0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2" y="2153477"/>
            <a:ext cx="10169278" cy="7142923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fr-FR" sz="2400" b="1" i="1" dirty="0"/>
              <a:t>contenu</a:t>
            </a:r>
          </a:p>
          <a:p>
            <a:pPr>
              <a:buFontTx/>
              <a:buChar char="•"/>
            </a:pPr>
            <a:r>
              <a:rPr lang="fr-FR" dirty="0"/>
              <a:t>la rémunération de l’auteur</a:t>
            </a:r>
            <a:r>
              <a:rPr lang="fr-BE" dirty="0"/>
              <a:t> (en droits d’auteur)</a:t>
            </a:r>
          </a:p>
          <a:p>
            <a:pPr>
              <a:buFontTx/>
              <a:buChar char="•"/>
            </a:pPr>
            <a:r>
              <a:rPr lang="fr-FR" dirty="0"/>
              <a:t>la durée des droits cédés et l’étendue géographique de cette cession </a:t>
            </a:r>
          </a:p>
          <a:p>
            <a:pPr>
              <a:buFontTx/>
              <a:buChar char="•"/>
            </a:pPr>
            <a:r>
              <a:rPr lang="fr-FR" dirty="0"/>
              <a:t>la question des droits dérivés</a:t>
            </a:r>
            <a:r>
              <a:rPr lang="fr-BE" dirty="0"/>
              <a:t> </a:t>
            </a:r>
          </a:p>
          <a:p>
            <a:pPr>
              <a:buFontTx/>
              <a:buChar char="•"/>
            </a:pPr>
            <a:r>
              <a:rPr lang="fr-FR" dirty="0"/>
              <a:t>des infos sur la réalisation technique du livre (dont le tirage)</a:t>
            </a:r>
          </a:p>
          <a:p>
            <a:pPr>
              <a:buFontTx/>
              <a:buChar char="•"/>
            </a:pPr>
            <a:r>
              <a:rPr lang="fr-FR" dirty="0"/>
              <a:t>la date de remise du texte définitif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1209259" y="493746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2. Le contrat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11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2" y="2153477"/>
            <a:ext cx="10169278" cy="7142923"/>
          </a:xfrm>
        </p:spPr>
        <p:txBody>
          <a:bodyPr>
            <a:noAutofit/>
          </a:bodyPr>
          <a:lstStyle/>
          <a:p>
            <a:pPr>
              <a:buFontTx/>
              <a:buChar char="•"/>
            </a:pPr>
            <a:endParaRPr lang="fr-FR" dirty="0"/>
          </a:p>
          <a:p>
            <a:pPr>
              <a:buFontTx/>
              <a:buChar char="•"/>
            </a:pPr>
            <a:r>
              <a:rPr lang="fr-FR" dirty="0"/>
              <a:t>rédaction d’argumentaires (couverture provisoire, métadonnées, résumé du livre, biographie de l’auteur, arguments de vente)</a:t>
            </a:r>
          </a:p>
          <a:p>
            <a:pPr marL="0" indent="0">
              <a:buNone/>
            </a:pPr>
            <a:r>
              <a:rPr lang="fr-BE" dirty="0"/>
              <a:t> </a:t>
            </a:r>
            <a:endParaRPr lang="fr-FR" dirty="0"/>
          </a:p>
          <a:p>
            <a:pPr>
              <a:lnSpc>
                <a:spcPct val="60000"/>
              </a:lnSpc>
              <a:buFontTx/>
              <a:buChar char="•"/>
            </a:pPr>
            <a:r>
              <a:rPr lang="fr-FR" dirty="0"/>
              <a:t>v</a:t>
            </a:r>
            <a:r>
              <a:rPr lang="nl-BE" dirty="0"/>
              <a:t>isite des librairies par des représentants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nl-BE" dirty="0"/>
              <a:t>	pour informer des nouvelles parutions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nl-BE" dirty="0"/>
              <a:t>	pour encourager à passer commande</a:t>
            </a:r>
          </a:p>
          <a:p>
            <a:pPr marL="0" indent="0">
              <a:lnSpc>
                <a:spcPct val="60000"/>
              </a:lnSpc>
              <a:buNone/>
            </a:pPr>
            <a:endParaRPr lang="nl-BE" dirty="0"/>
          </a:p>
          <a:p>
            <a:pPr marL="0" indent="0">
              <a:lnSpc>
                <a:spcPct val="60000"/>
              </a:lnSpc>
              <a:buNone/>
            </a:pPr>
            <a:endParaRPr lang="nl-BE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3. La diffusion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218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1" y="2153477"/>
            <a:ext cx="11038593" cy="71429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b="1" i="1" dirty="0"/>
              <a:t>charte graphique</a:t>
            </a:r>
          </a:p>
          <a:p>
            <a:pPr>
              <a:lnSpc>
                <a:spcPct val="100000"/>
              </a:lnSpc>
            </a:pPr>
            <a:r>
              <a:rPr lang="fr-FR" dirty="0"/>
              <a:t>air de famille entre les ouvrages (au niveau de la typographie, du</a:t>
            </a:r>
            <a:br>
              <a:rPr lang="fr-FR" dirty="0"/>
            </a:br>
            <a:r>
              <a:rPr lang="fr-FR" dirty="0"/>
              <a:t>positionnement des images, etc.)</a:t>
            </a:r>
            <a:endParaRPr lang="fr-BE" dirty="0"/>
          </a:p>
          <a:p>
            <a:endParaRPr lang="fr-FR" dirty="0"/>
          </a:p>
          <a:p>
            <a:r>
              <a:rPr lang="fr-FR" dirty="0"/>
              <a:t>intégration au projet d’une maison, qui a son propre logo et </a:t>
            </a:r>
            <a:br>
              <a:rPr lang="fr-FR" dirty="0"/>
            </a:br>
            <a:r>
              <a:rPr lang="fr-FR" dirty="0"/>
              <a:t>sa propre grille de présentation </a:t>
            </a:r>
            <a:endParaRPr lang="fr-FR" b="1" i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286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1" y="2153477"/>
            <a:ext cx="11038593" cy="71429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b="1" i="1" dirty="0" err="1"/>
              <a:t>InDesign</a:t>
            </a:r>
            <a:endParaRPr lang="fr-FR" b="1" i="1" dirty="0"/>
          </a:p>
          <a:p>
            <a:pPr>
              <a:lnSpc>
                <a:spcPct val="100000"/>
              </a:lnSpc>
            </a:pPr>
            <a:r>
              <a:rPr lang="fr-FR" dirty="0"/>
              <a:t>logiciel de mise en page </a:t>
            </a:r>
          </a:p>
          <a:p>
            <a:pPr>
              <a:lnSpc>
                <a:spcPct val="100000"/>
              </a:lnSpc>
            </a:pPr>
            <a:r>
              <a:rPr lang="fr-BE" dirty="0"/>
              <a:t>création de deux documents séparés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BE" dirty="0"/>
              <a:t>	pour </a:t>
            </a:r>
            <a:r>
              <a:rPr lang="fr-FR" dirty="0"/>
              <a:t>l’intérieur du livre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dirty="0"/>
              <a:t>	pour la couverture</a:t>
            </a:r>
            <a:r>
              <a:rPr lang="fr-BE" dirty="0"/>
              <a:t> </a:t>
            </a:r>
          </a:p>
          <a:p>
            <a:pPr>
              <a:lnSpc>
                <a:spcPct val="100000"/>
              </a:lnSpc>
            </a:pP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pic>
        <p:nvPicPr>
          <p:cNvPr id="5" name="Image 4" descr="logoInDesi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74" y="3302001"/>
            <a:ext cx="2642209" cy="257175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796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1" y="1845536"/>
            <a:ext cx="11038593" cy="714292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b="1" dirty="0"/>
              <a:t>INTÉRIEUR DU LIVRE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fr-FR" sz="2400" b="1" i="1" dirty="0"/>
              <a:t>préparation du manuscrit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important travail de relecture orthographique, stylistique, syntaxique et linguistique 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avant la mise en page, dans Word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en accord avec l’auteur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fr-FR" sz="2400" b="1" i="1" dirty="0"/>
              <a:t>r</a:t>
            </a:r>
            <a:r>
              <a:rPr lang="fr-BE" sz="2400" b="1" i="1" dirty="0"/>
              <a:t>electure d’épreuve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ultime possibilité de corriger des fautes 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après la mise en page, sur PDF</a:t>
            </a:r>
          </a:p>
          <a:p>
            <a:pPr>
              <a:lnSpc>
                <a:spcPct val="100000"/>
              </a:lnSpc>
              <a:buFont typeface="Courier New" charset="0"/>
              <a:buChar char="o"/>
            </a:pPr>
            <a:r>
              <a:rPr lang="fr-FR" sz="2000" dirty="0"/>
              <a:t>jusqu’à 9 épreuves (avec un minimum de 2) </a:t>
            </a:r>
            <a:r>
              <a:rPr lang="fr-BE" dirty="0"/>
              <a:t>	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552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1" y="1692309"/>
            <a:ext cx="11530719" cy="714292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b="1" dirty="0"/>
              <a:t>COUVERTURE DU LIVRE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fr-FR" sz="2400" b="1" i="1" dirty="0"/>
              <a:t>enjeux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étape très importante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première chose que le lecteur voit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fr-FR" sz="2400" b="1" i="1" dirty="0"/>
              <a:t>contenu</a:t>
            </a:r>
            <a:endParaRPr lang="fr-BE" sz="2400" dirty="0"/>
          </a:p>
          <a:p>
            <a:pPr marL="0" indent="0">
              <a:lnSpc>
                <a:spcPct val="100000"/>
              </a:lnSpc>
              <a:buNone/>
            </a:pPr>
            <a:r>
              <a:rPr lang="fr-BE" sz="2000" dirty="0"/>
              <a:t>t</a:t>
            </a:r>
            <a:r>
              <a:rPr lang="fr-FR" sz="2000" dirty="0" err="1"/>
              <a:t>itre</a:t>
            </a:r>
            <a:r>
              <a:rPr lang="fr-FR" sz="2000" dirty="0"/>
              <a:t> : clair et précis</a:t>
            </a:r>
            <a:endParaRPr lang="fr-BE" sz="2000" dirty="0"/>
          </a:p>
          <a:p>
            <a:pPr marL="0" indent="0">
              <a:lnSpc>
                <a:spcPct val="100000"/>
              </a:lnSpc>
              <a:buNone/>
            </a:pPr>
            <a:r>
              <a:rPr lang="fr-BE" sz="2000" dirty="0"/>
              <a:t>i</a:t>
            </a:r>
            <a:r>
              <a:rPr lang="fr-FR" sz="2000" dirty="0" err="1"/>
              <a:t>llustration</a:t>
            </a:r>
            <a:r>
              <a:rPr lang="fr-FR" sz="2000" dirty="0"/>
              <a:t> : pas répétition du titre</a:t>
            </a:r>
            <a:r>
              <a:rPr lang="fr-BE" sz="20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résumé du livre : synthèse du thème et de l’originalité de l’approche</a:t>
            </a:r>
            <a:r>
              <a:rPr lang="fr-BE" sz="2000" dirty="0"/>
              <a:t>,</a:t>
            </a:r>
            <a:r>
              <a:rPr lang="fr-FR" sz="2000" dirty="0"/>
              <a:t> en donnant envie d’acheter</a:t>
            </a:r>
          </a:p>
          <a:p>
            <a:pPr>
              <a:lnSpc>
                <a:spcPct val="100000"/>
              </a:lnSpc>
              <a:buFontTx/>
              <a:buChar char="•"/>
            </a:pPr>
            <a:r>
              <a:rPr lang="fr-FR" sz="2400" b="1" i="1" dirty="0"/>
              <a:t>méthode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travail long et fastidieux, avec de nombreux brouillons</a:t>
            </a:r>
            <a:r>
              <a:rPr lang="fr-BE" sz="20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endParaRPr lang="fr-FR" sz="20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812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8570" y="2507524"/>
            <a:ext cx="11038593" cy="71429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b="1" dirty="0"/>
              <a:t>création de l’objet livre</a:t>
            </a:r>
          </a:p>
          <a:p>
            <a:pPr marL="0" indent="0">
              <a:buNone/>
            </a:pPr>
            <a:endParaRPr lang="fr-FR" sz="2400" dirty="0"/>
          </a:p>
          <a:p>
            <a:pPr>
              <a:buFont typeface="Wingdings" charset="0"/>
              <a:buChar char="Ø"/>
            </a:pPr>
            <a:r>
              <a:rPr lang="fr-FR" sz="2400" dirty="0"/>
              <a:t> tarifs en fonction du choix du papier ou de la couleur</a:t>
            </a:r>
          </a:p>
          <a:p>
            <a:pPr>
              <a:buFont typeface="Wingdings" charset="0"/>
              <a:buChar char="Ø"/>
            </a:pPr>
            <a:r>
              <a:rPr lang="fr-FR" sz="2400" dirty="0"/>
              <a:t> possibilités innombrables, des plus avantageuses aux plus coûteuses : </a:t>
            </a:r>
            <a:br>
              <a:rPr lang="fr-FR" sz="2400" dirty="0"/>
            </a:br>
            <a:r>
              <a:rPr lang="fr-FR" sz="2000" dirty="0"/>
              <a:t>couverture cartonnée ou souple, grande taille, papier glacé, impression en noir et blanc ou </a:t>
            </a:r>
            <a:br>
              <a:rPr lang="fr-FR" sz="2000" dirty="0"/>
            </a:br>
            <a:r>
              <a:rPr lang="fr-FR" sz="2000" dirty="0"/>
              <a:t>en quadrichromie, rabats, dos cousu, etc.</a:t>
            </a:r>
            <a:r>
              <a:rPr lang="fr-BE" sz="2000" dirty="0"/>
              <a:t> </a:t>
            </a:r>
            <a:endParaRPr lang="fr-FR" sz="20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5. L’impression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052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2" y="2487646"/>
            <a:ext cx="10169278" cy="7142923"/>
          </a:xfrm>
        </p:spPr>
        <p:txBody>
          <a:bodyPr>
            <a:noAutofit/>
          </a:bodyPr>
          <a:lstStyle/>
          <a:p>
            <a:pPr>
              <a:buFontTx/>
              <a:buChar char="•"/>
            </a:pPr>
            <a:endParaRPr lang="fr-FR" dirty="0"/>
          </a:p>
          <a:p>
            <a:pPr>
              <a:buFontTx/>
              <a:buChar char="•"/>
            </a:pPr>
            <a:r>
              <a:rPr lang="fr-FR" dirty="0"/>
              <a:t>stockage des livres dans de grands entrepôts </a:t>
            </a:r>
            <a:br>
              <a:rPr lang="fr-FR" dirty="0"/>
            </a:br>
            <a:endParaRPr lang="fr-FR" dirty="0"/>
          </a:p>
          <a:p>
            <a:pPr>
              <a:buFontTx/>
              <a:buChar char="•"/>
            </a:pPr>
            <a:r>
              <a:rPr lang="fr-FR" dirty="0"/>
              <a:t>envoi des commandes aux libraires </a:t>
            </a:r>
            <a:br>
              <a:rPr lang="fr-FR" dirty="0"/>
            </a:br>
            <a:endParaRPr lang="fr-FR" dirty="0"/>
          </a:p>
          <a:p>
            <a:pPr>
              <a:buFontTx/>
              <a:buChar char="•"/>
            </a:pPr>
            <a:r>
              <a:rPr lang="fr-FR" dirty="0"/>
              <a:t>gestion des réapprovisionnements </a:t>
            </a:r>
            <a:br>
              <a:rPr lang="fr-FR" dirty="0"/>
            </a:b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6. La distribution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6279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1" y="2153478"/>
            <a:ext cx="11530719" cy="71429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Tx/>
              <a:buChar char="•"/>
            </a:pPr>
            <a:r>
              <a:rPr lang="fr-FR" b="1" i="1" dirty="0"/>
              <a:t>objectifs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/>
              <a:t>faire vivre le livre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/>
              <a:t>transmettre à tout le monde un certain enthousiasme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/>
              <a:t>faire partager une adhésion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/>
              <a:t>donner envie au lecteur de se procurer</a:t>
            </a:r>
            <a:r>
              <a:rPr lang="fr-BE" sz="2400" dirty="0"/>
              <a:t> l’ouvrage</a:t>
            </a:r>
          </a:p>
          <a:p>
            <a:pPr marL="0" indent="0">
              <a:lnSpc>
                <a:spcPct val="100000"/>
              </a:lnSpc>
              <a:buNone/>
            </a:pPr>
            <a:endParaRPr lang="fr-BE" sz="2400" dirty="0"/>
          </a:p>
          <a:p>
            <a:pPr>
              <a:lnSpc>
                <a:spcPct val="100000"/>
              </a:lnSpc>
              <a:buFont typeface="Wingdings" charset="0"/>
              <a:buChar char="Ø"/>
            </a:pPr>
            <a:r>
              <a:rPr lang="fr-BE" sz="2400" dirty="0"/>
              <a:t> entreprise de communication</a:t>
            </a:r>
          </a:p>
          <a:p>
            <a:pPr>
              <a:lnSpc>
                <a:spcPct val="100000"/>
              </a:lnSpc>
              <a:buFont typeface="Wingdings" charset="0"/>
              <a:buChar char="Ø"/>
            </a:pPr>
            <a:r>
              <a:rPr lang="fr-BE" sz="2400" dirty="0"/>
              <a:t> nombreuses stratégies</a:t>
            </a:r>
            <a:endParaRPr lang="fr-FR" sz="24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7. La promotion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996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Photo 23-02-18 17 39 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6" y="2841624"/>
            <a:ext cx="5058830" cy="3794123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 algn="l"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800" dirty="0"/>
              <a:t>contacter la presse</a:t>
            </a:r>
          </a:p>
        </p:txBody>
      </p:sp>
      <p:pic>
        <p:nvPicPr>
          <p:cNvPr id="6" name="Image 5" descr="21686277_1782500148456960_8972288543156259672_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168" y="2105853"/>
            <a:ext cx="4233334" cy="3175000"/>
          </a:xfrm>
          <a:prstGeom prst="rect">
            <a:avLst/>
          </a:prstGeom>
        </p:spPr>
      </p:pic>
      <p:pic>
        <p:nvPicPr>
          <p:cNvPr id="7" name="Image 6" descr="27710263_1964438756929764_4741948370414906864_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3013911"/>
            <a:ext cx="5014024" cy="3381375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62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Introduction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965200" y="186626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fr-FR" b="1" dirty="0"/>
            </a:br>
            <a:r>
              <a:rPr lang="fr-FR" b="1" dirty="0"/>
              <a:t>explication</a:t>
            </a:r>
            <a:r>
              <a:rPr lang="fr-FR" dirty="0"/>
              <a:t> du modèle éditorial propre à Espace Nord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/>
              <a:t>comparaison</a:t>
            </a:r>
            <a:r>
              <a:rPr lang="fr-FR" dirty="0"/>
              <a:t> avec le fonctionnement d’une maison d’édition traditionnelle telle que Les Impressions Nouvelles</a:t>
            </a:r>
          </a:p>
          <a:p>
            <a:pPr marL="0" indent="0">
              <a:buNone/>
            </a:pPr>
            <a:endParaRPr lang="fr-FR" dirty="0"/>
          </a:p>
          <a:p>
            <a:pPr>
              <a:buFont typeface="Wingdings" charset="0"/>
              <a:buChar char="Ø"/>
            </a:pPr>
            <a:r>
              <a:rPr lang="fr-FR" b="1" i="1" dirty="0"/>
              <a:t> </a:t>
            </a:r>
            <a:r>
              <a:rPr lang="fr-FR" i="1" dirty="0"/>
              <a:t> quel est le lien entre les deux structures ?</a:t>
            </a:r>
            <a:r>
              <a:rPr lang="fr-BE" i="1" dirty="0"/>
              <a:t> </a:t>
            </a:r>
            <a:endParaRPr lang="fr-FR" i="1" dirty="0"/>
          </a:p>
        </p:txBody>
      </p:sp>
      <p:cxnSp>
        <p:nvCxnSpPr>
          <p:cNvPr id="9" name="Connecteur droit 8"/>
          <p:cNvCxnSpPr/>
          <p:nvPr/>
        </p:nvCxnSpPr>
        <p:spPr>
          <a:xfrm>
            <a:off x="883920" y="1379240"/>
            <a:ext cx="8229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2559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 algn="l"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800" dirty="0"/>
              <a:t>faire le </a:t>
            </a:r>
            <a:r>
              <a:rPr lang="fr-FR" sz="2800" dirty="0" err="1"/>
              <a:t>buzz</a:t>
            </a:r>
            <a:r>
              <a:rPr lang="fr-FR" sz="2800" dirty="0"/>
              <a:t> sur internet : site</a:t>
            </a:r>
          </a:p>
        </p:txBody>
      </p:sp>
      <p:pic>
        <p:nvPicPr>
          <p:cNvPr id="3" name="Image 2" descr="Capture d’écran 2018-03-10 à 09.17.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456917"/>
            <a:ext cx="4657288" cy="3954728"/>
          </a:xfrm>
          <a:prstGeom prst="rect">
            <a:avLst/>
          </a:prstGeom>
        </p:spPr>
      </p:pic>
      <p:pic>
        <p:nvPicPr>
          <p:cNvPr id="8" name="Image 7" descr="Capture d’écran 2018-03-10 à 09.19.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017" y="2563101"/>
            <a:ext cx="5350916" cy="3848544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0581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 algn="l"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800" dirty="0"/>
              <a:t>faire le </a:t>
            </a:r>
            <a:r>
              <a:rPr lang="fr-FR" sz="2800" dirty="0" err="1"/>
              <a:t>buzz</a:t>
            </a:r>
            <a:r>
              <a:rPr lang="fr-FR" sz="2800" dirty="0"/>
              <a:t> sur internet : newsletter</a:t>
            </a:r>
          </a:p>
        </p:txBody>
      </p:sp>
      <p:pic>
        <p:nvPicPr>
          <p:cNvPr id="5" name="Image 4" descr="Capture d’écran 2018-03-10 à 09.21.3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75" y="2153478"/>
            <a:ext cx="3873500" cy="4535023"/>
          </a:xfrm>
          <a:prstGeom prst="rect">
            <a:avLst/>
          </a:prstGeom>
        </p:spPr>
      </p:pic>
      <p:pic>
        <p:nvPicPr>
          <p:cNvPr id="6" name="Image 5" descr="Capture d’écran 2018-03-10 à 09.22.5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35" y="2153478"/>
            <a:ext cx="4063690" cy="4548424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9052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 algn="l"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800" dirty="0"/>
              <a:t>faire le </a:t>
            </a:r>
            <a:r>
              <a:rPr lang="fr-FR" sz="2800" dirty="0" err="1"/>
              <a:t>buzz</a:t>
            </a:r>
            <a:r>
              <a:rPr lang="fr-FR" sz="2800" dirty="0"/>
              <a:t> sur internet : réseaux sociaux</a:t>
            </a:r>
          </a:p>
        </p:txBody>
      </p:sp>
      <p:pic>
        <p:nvPicPr>
          <p:cNvPr id="3" name="Image 2" descr="Capture d’écran 2018-03-10 à 09.26.3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5" y="2452686"/>
            <a:ext cx="5535706" cy="3921125"/>
          </a:xfrm>
          <a:prstGeom prst="rect">
            <a:avLst/>
          </a:prstGeom>
        </p:spPr>
      </p:pic>
      <p:pic>
        <p:nvPicPr>
          <p:cNvPr id="7" name="Image 6" descr="Capture d’écran 2018-03-10 à 09.27.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192" y="2452686"/>
            <a:ext cx="3744322" cy="4066993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6853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200" dirty="0"/>
              <a:t>organiser des rencontres en librairie ou des conférences</a:t>
            </a:r>
            <a:r>
              <a:rPr lang="fr-BE" sz="2200" dirty="0"/>
              <a:t> </a:t>
            </a:r>
            <a:endParaRPr lang="fr-FR" sz="2200" dirty="0"/>
          </a:p>
        </p:txBody>
      </p:sp>
      <p:pic>
        <p:nvPicPr>
          <p:cNvPr id="13" name="Image 12" descr="27629301_1964437883596518_3012281275681170828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6" y="2190750"/>
            <a:ext cx="4555788" cy="341684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788" y="3879128"/>
            <a:ext cx="3810674" cy="2846244"/>
          </a:xfrm>
          <a:prstGeom prst="rect">
            <a:avLst/>
          </a:prstGeom>
        </p:spPr>
      </p:pic>
      <p:pic>
        <p:nvPicPr>
          <p:cNvPr id="14" name="Image 13" descr="1015950_1137657122941269_8727652496030605116_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828" y="2295559"/>
            <a:ext cx="4237521" cy="3546441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831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fr-FR" dirty="0"/>
              <a:t>7. La promotion</a:t>
            </a:r>
            <a:br>
              <a:rPr lang="fr-FR" sz="4000" dirty="0"/>
            </a:br>
            <a:r>
              <a:rPr lang="fr-FR" sz="2700" dirty="0"/>
              <a:t>avoir un stand sur un salon du livre</a:t>
            </a:r>
            <a:r>
              <a:rPr lang="fr-BE" sz="2700" dirty="0"/>
              <a:t> </a:t>
            </a:r>
            <a:endParaRPr lang="fr-FR" sz="2700" dirty="0"/>
          </a:p>
        </p:txBody>
      </p:sp>
      <p:pic>
        <p:nvPicPr>
          <p:cNvPr id="3" name="Image 2" descr="Photo 20-02-18 17 07 2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9" y="2226468"/>
            <a:ext cx="4143375" cy="3107532"/>
          </a:xfrm>
          <a:prstGeom prst="rect">
            <a:avLst/>
          </a:prstGeom>
        </p:spPr>
      </p:pic>
      <p:pic>
        <p:nvPicPr>
          <p:cNvPr id="7" name="Image 6" descr="Photo 27-03-17 16 26 5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75" y="3190186"/>
            <a:ext cx="4302125" cy="3226594"/>
          </a:xfrm>
          <a:prstGeom prst="rect">
            <a:avLst/>
          </a:prstGeom>
        </p:spPr>
      </p:pic>
      <p:pic>
        <p:nvPicPr>
          <p:cNvPr id="5" name="Image 4" descr="Photo 20-10-17 14 01 0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971" y="3804046"/>
            <a:ext cx="3825875" cy="2869406"/>
          </a:xfrm>
          <a:prstGeom prst="rect">
            <a:avLst/>
          </a:prstGeom>
        </p:spPr>
      </p:pic>
      <p:pic>
        <p:nvPicPr>
          <p:cNvPr id="6" name="Image 5" descr="Photo 25-01-18 09 57 3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24" y="2315764"/>
            <a:ext cx="3627437" cy="2720578"/>
          </a:xfrm>
          <a:prstGeom prst="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319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03782" y="1726358"/>
            <a:ext cx="5324058" cy="494739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fr-FR" sz="2000" b="1" i="1" dirty="0"/>
              <a:t>Qui ? </a:t>
            </a:r>
            <a:r>
              <a:rPr lang="fr-FR" sz="2000" dirty="0"/>
              <a:t>Tanguy </a:t>
            </a:r>
            <a:r>
              <a:rPr lang="fr-FR" sz="2000" dirty="0" err="1"/>
              <a:t>Habrand</a:t>
            </a:r>
            <a:r>
              <a:rPr lang="fr-FR" sz="2000" dirty="0"/>
              <a:t> et un comité éditorial </a:t>
            </a:r>
            <a:br>
              <a:rPr lang="fr-FR" sz="2000" dirty="0"/>
            </a:br>
            <a:r>
              <a:rPr lang="fr-FR" sz="2000" dirty="0"/>
              <a:t>de 11 spécialistes</a:t>
            </a:r>
          </a:p>
          <a:p>
            <a:pPr>
              <a:lnSpc>
                <a:spcPct val="100000"/>
              </a:lnSpc>
            </a:pPr>
            <a:r>
              <a:rPr lang="fr-FR" sz="2000" b="1" i="1" dirty="0"/>
              <a:t>Quoi ? </a:t>
            </a:r>
            <a:r>
              <a:rPr lang="fr-FR" sz="2000" dirty="0"/>
              <a:t>littérature francophone de Belgique dans toute sa diversité</a:t>
            </a:r>
            <a:r>
              <a:rPr lang="fr-FR" sz="2000" dirty="0">
                <a:effectLst/>
              </a:rPr>
              <a:t> avec </a:t>
            </a:r>
          </a:p>
          <a:p>
            <a:pPr lvl="2">
              <a:lnSpc>
                <a:spcPct val="100000"/>
              </a:lnSpc>
            </a:pPr>
            <a:r>
              <a:rPr lang="fr-FR" dirty="0"/>
              <a:t>des grands classiques </a:t>
            </a:r>
          </a:p>
          <a:p>
            <a:pPr lvl="2">
              <a:lnSpc>
                <a:spcPct val="100000"/>
              </a:lnSpc>
            </a:pPr>
            <a:r>
              <a:rPr lang="fr-FR" dirty="0"/>
              <a:t>des auteurs facilement étudiables </a:t>
            </a:r>
            <a:br>
              <a:rPr lang="fr-FR" dirty="0"/>
            </a:br>
            <a:r>
              <a:rPr lang="fr-FR" dirty="0"/>
              <a:t>en classe </a:t>
            </a:r>
          </a:p>
          <a:p>
            <a:pPr lvl="2">
              <a:lnSpc>
                <a:spcPct val="100000"/>
              </a:lnSpc>
            </a:pPr>
            <a:r>
              <a:rPr lang="fr-FR" dirty="0"/>
              <a:t>des classiques de demain</a:t>
            </a:r>
            <a:endParaRPr lang="fr-FR" i="1" dirty="0"/>
          </a:p>
          <a:p>
            <a:pPr>
              <a:lnSpc>
                <a:spcPct val="150000"/>
              </a:lnSpc>
            </a:pPr>
            <a:r>
              <a:rPr lang="fr-FR" sz="2000" b="1" i="1" dirty="0"/>
              <a:t>Quand ? </a:t>
            </a:r>
            <a:r>
              <a:rPr lang="fr-FR" sz="2000" dirty="0"/>
              <a:t>1 an à l’avance</a:t>
            </a:r>
            <a:r>
              <a:rPr lang="fr-FR" sz="2000" dirty="0">
                <a:effectLst/>
              </a:rPr>
              <a:t> </a:t>
            </a:r>
            <a:endParaRPr lang="fr-FR" sz="2000" i="1" dirty="0"/>
          </a:p>
          <a:p>
            <a:pPr algn="l">
              <a:lnSpc>
                <a:spcPct val="100000"/>
              </a:lnSpc>
            </a:pPr>
            <a:r>
              <a:rPr lang="fr-FR" sz="2000" b="1" i="1" dirty="0"/>
              <a:t>Comment ?</a:t>
            </a:r>
            <a:r>
              <a:rPr lang="fr-FR" sz="2000" i="1" dirty="0"/>
              <a:t> </a:t>
            </a:r>
            <a:r>
              <a:rPr lang="fr-FR" sz="2000" dirty="0"/>
              <a:t>4 discussions par an autour de textes proposés par les auteurs eux-mêmes, par des collaborateurs, par le comité éditorial </a:t>
            </a:r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555539" y="-266540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1. La programmation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1726358"/>
            <a:ext cx="476415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000" b="1" i="1" dirty="0"/>
              <a:t>Qui ? </a:t>
            </a:r>
            <a:r>
              <a:rPr lang="fr-FR" sz="2000" dirty="0"/>
              <a:t>3 personnes</a:t>
            </a:r>
          </a:p>
          <a:p>
            <a:pPr>
              <a:lnSpc>
                <a:spcPct val="100000"/>
              </a:lnSpc>
            </a:pPr>
            <a:r>
              <a:rPr lang="fr-FR" sz="2000" b="1" i="1" dirty="0"/>
              <a:t>Quoi ? </a:t>
            </a:r>
            <a:r>
              <a:rPr lang="fr-FR" sz="2000" dirty="0"/>
              <a:t>des textes</a:t>
            </a:r>
            <a:r>
              <a:rPr lang="fr-FR" sz="2000" i="1" dirty="0"/>
              <a:t> </a:t>
            </a:r>
            <a:r>
              <a:rPr lang="fr-FR" sz="2000" dirty="0"/>
              <a:t>qui répondent à la ligne éditoriale de la maison, qui sont en lien avec l’agenda culturel, qui ne sont pas trop risqués financièrement </a:t>
            </a:r>
            <a:endParaRPr lang="fr-FR" sz="2000" i="1" dirty="0"/>
          </a:p>
          <a:p>
            <a:pPr>
              <a:lnSpc>
                <a:spcPct val="150000"/>
              </a:lnSpc>
            </a:pPr>
            <a:r>
              <a:rPr lang="fr-FR" sz="2000" b="1" i="1" dirty="0"/>
              <a:t>Quand ? </a:t>
            </a:r>
            <a:r>
              <a:rPr lang="fr-FR" sz="2000" dirty="0"/>
              <a:t>6 mois à l’avance </a:t>
            </a:r>
            <a:endParaRPr lang="fr-FR" sz="2000" i="1" dirty="0"/>
          </a:p>
          <a:p>
            <a:pPr>
              <a:lnSpc>
                <a:spcPct val="150000"/>
              </a:lnSpc>
            </a:pPr>
            <a:r>
              <a:rPr lang="fr-FR" sz="2000" b="1" i="1" dirty="0"/>
              <a:t>Comment ?</a:t>
            </a:r>
            <a:r>
              <a:rPr lang="fr-FR" sz="2000" i="1" dirty="0"/>
              <a:t> </a:t>
            </a:r>
          </a:p>
          <a:p>
            <a:pPr lvl="1">
              <a:lnSpc>
                <a:spcPct val="100000"/>
              </a:lnSpc>
            </a:pPr>
            <a:r>
              <a:rPr lang="fr-FR" sz="2000" dirty="0"/>
              <a:t>rencontrer de nouvelles personnes et enrichir son carnet d’adresses</a:t>
            </a:r>
          </a:p>
          <a:p>
            <a:pPr lvl="1">
              <a:lnSpc>
                <a:spcPct val="100000"/>
              </a:lnSpc>
            </a:pPr>
            <a:r>
              <a:rPr lang="fr-FR" sz="2000" dirty="0"/>
              <a:t>lire des manuscrits reçus par la poste 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409760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25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6E2902-7C90-974C-9038-8DBF8D244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637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03782" y="2001839"/>
            <a:ext cx="5324058" cy="494739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fr-FR" sz="2000" b="1" i="1" dirty="0"/>
              <a:t>implication </a:t>
            </a:r>
            <a:r>
              <a:rPr lang="fr-FR" sz="2000" dirty="0"/>
              <a:t>: idem </a:t>
            </a:r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  <a:p>
            <a:pPr algn="l">
              <a:lnSpc>
                <a:spcPct val="100000"/>
              </a:lnSpc>
            </a:pPr>
            <a:r>
              <a:rPr lang="fr-FR" sz="2000" b="1" i="1" dirty="0"/>
              <a:t>contenu </a:t>
            </a:r>
            <a:r>
              <a:rPr lang="fr-FR" sz="2000" dirty="0"/>
              <a:t>: idem </a:t>
            </a:r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  <a:p>
            <a:pPr algn="l">
              <a:lnSpc>
                <a:spcPct val="100000"/>
              </a:lnSpc>
            </a:pPr>
            <a:r>
              <a:rPr lang="fr-FR" sz="2000" b="1" i="1" dirty="0"/>
              <a:t>interlocuteur </a:t>
            </a:r>
            <a:r>
              <a:rPr lang="fr-FR" sz="2000" dirty="0"/>
              <a:t>: 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r-FR" sz="2000" dirty="0"/>
              <a:t>la structure éditoriale qui s’est chargée de la première édition du livre</a:t>
            </a:r>
            <a:r>
              <a:rPr lang="fr-BE" sz="2000" dirty="0"/>
              <a:t> 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r-FR" sz="2000" dirty="0"/>
              <a:t>l’auteur du texte d’origine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r-FR" sz="2000" dirty="0"/>
              <a:t>l’ayant droit de l’auteur défunt (famille)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r-FR" sz="2000" dirty="0"/>
              <a:t>le domaine public</a:t>
            </a:r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555539" y="-1257140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2. Le contrat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2243971"/>
            <a:ext cx="476415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2000" b="1" i="1" dirty="0"/>
              <a:t>implication</a:t>
            </a:r>
            <a:r>
              <a:rPr lang="fr-FR" sz="2000" b="1" dirty="0"/>
              <a:t> </a:t>
            </a:r>
            <a:r>
              <a:rPr lang="fr-FR" sz="2000" dirty="0"/>
              <a:t>:</a:t>
            </a:r>
            <a:r>
              <a:rPr lang="fr-FR" sz="2000" b="1" dirty="0"/>
              <a:t> </a:t>
            </a:r>
            <a:r>
              <a:rPr lang="fr-FR" sz="2000" dirty="0"/>
              <a:t>cession des droits d’éditer </a:t>
            </a:r>
            <a:br>
              <a:rPr lang="fr-FR" sz="2000" dirty="0"/>
            </a:br>
            <a:r>
              <a:rPr lang="fr-FR" sz="2000" dirty="0"/>
              <a:t>et d’exploiter le manuscrit</a:t>
            </a:r>
          </a:p>
          <a:p>
            <a:pPr>
              <a:lnSpc>
                <a:spcPct val="100000"/>
              </a:lnSpc>
            </a:pPr>
            <a:endParaRPr lang="fr-FR" sz="2000" dirty="0"/>
          </a:p>
          <a:p>
            <a:pPr>
              <a:buFontTx/>
              <a:buChar char="•"/>
            </a:pPr>
            <a:r>
              <a:rPr lang="fr-FR" sz="2000" b="1" i="1" dirty="0"/>
              <a:t>contenu</a:t>
            </a:r>
            <a:r>
              <a:rPr lang="fr-FR" sz="2000" i="1" dirty="0"/>
              <a:t> </a:t>
            </a:r>
            <a:r>
              <a:rPr lang="fr-FR" sz="2000" dirty="0"/>
              <a:t>:</a:t>
            </a:r>
            <a:r>
              <a:rPr lang="fr-FR" sz="2000" i="1" dirty="0"/>
              <a:t> </a:t>
            </a:r>
            <a:r>
              <a:rPr lang="fr-FR" sz="2000" dirty="0"/>
              <a:t>la rémunération de l’auteur</a:t>
            </a:r>
            <a:r>
              <a:rPr lang="fr-BE" sz="2000" dirty="0"/>
              <a:t>, </a:t>
            </a:r>
            <a:r>
              <a:rPr lang="fr-FR" sz="2000" dirty="0"/>
              <a:t>la durée et l’étendue géographique de la cession, la question des droits dérivés</a:t>
            </a:r>
            <a:r>
              <a:rPr lang="fr-BE" sz="2000" dirty="0"/>
              <a:t>, </a:t>
            </a:r>
            <a:r>
              <a:rPr lang="fr-FR" sz="2000" dirty="0"/>
              <a:t>des infos sur la réalisation technique du livre, la date de remise du texte définitif</a:t>
            </a:r>
          </a:p>
          <a:p>
            <a:pPr>
              <a:lnSpc>
                <a:spcPct val="100000"/>
              </a:lnSpc>
            </a:pPr>
            <a:endParaRPr lang="fr-FR" sz="2000" i="1" dirty="0"/>
          </a:p>
          <a:p>
            <a:pPr>
              <a:lnSpc>
                <a:spcPct val="150000"/>
              </a:lnSpc>
            </a:pPr>
            <a:r>
              <a:rPr lang="fr-FR" sz="2000" b="1" i="1" dirty="0"/>
              <a:t>interlocuteur </a:t>
            </a:r>
            <a:r>
              <a:rPr lang="fr-FR" sz="2000" dirty="0"/>
              <a:t>:</a:t>
            </a:r>
            <a:r>
              <a:rPr lang="fr-FR" sz="2000" b="1" i="1" dirty="0"/>
              <a:t> </a:t>
            </a:r>
            <a:r>
              <a:rPr lang="fr-FR" sz="2000" dirty="0"/>
              <a:t>l’auteur du texte d’origine</a:t>
            </a:r>
            <a:endParaRPr lang="fr-FR" sz="2000" i="1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409760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26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90E4AAB-CCDA-114F-B70C-BE27C2C08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47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7127824" y="2621646"/>
            <a:ext cx="5324058" cy="494739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endParaRPr lang="fr-FR" sz="2000" dirty="0"/>
          </a:p>
          <a:p>
            <a:pPr marL="0" indent="0" algn="l">
              <a:lnSpc>
                <a:spcPct val="100000"/>
              </a:lnSpc>
              <a:buNone/>
            </a:pPr>
            <a:r>
              <a:rPr lang="fr-FR" sz="2400" dirty="0"/>
              <a:t>idem </a:t>
            </a:r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614081" y="-825239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3. La diffusion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2085257"/>
            <a:ext cx="492671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2000" dirty="0"/>
          </a:p>
          <a:p>
            <a:pPr marL="0" indent="0">
              <a:lnSpc>
                <a:spcPct val="100000"/>
              </a:lnSpc>
              <a:buNone/>
            </a:pPr>
            <a:endParaRPr lang="fr-FR" sz="2400" dirty="0"/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fr-FR" sz="2400" dirty="0"/>
              <a:t>rédaction d’argumentaires</a:t>
            </a:r>
          </a:p>
          <a:p>
            <a:pPr>
              <a:lnSpc>
                <a:spcPct val="100000"/>
              </a:lnSpc>
              <a:buFont typeface="Arial" charset="0"/>
              <a:buChar char="•"/>
            </a:pPr>
            <a:r>
              <a:rPr lang="fr-FR" sz="2400" dirty="0"/>
              <a:t>v</a:t>
            </a:r>
            <a:r>
              <a:rPr lang="nl-BE" sz="2400" dirty="0"/>
              <a:t>isite des librairies par des représentants</a:t>
            </a:r>
          </a:p>
          <a:p>
            <a:pPr marL="0" indent="0">
              <a:lnSpc>
                <a:spcPct val="100000"/>
              </a:lnSpc>
              <a:buNone/>
            </a:pPr>
            <a:endParaRPr lang="nl-BE" sz="2400" dirty="0"/>
          </a:p>
          <a:p>
            <a:pPr>
              <a:lnSpc>
                <a:spcPct val="100000"/>
              </a:lnSpc>
              <a:buFont typeface="Wingdings" charset="2"/>
              <a:buChar char="Ø"/>
            </a:pPr>
            <a:r>
              <a:rPr lang="nl-BE" sz="2400" dirty="0"/>
              <a:t>Harmonia Mundi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400" dirty="0"/>
              <a:t> 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600042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27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97416E0-A1F0-6D4A-9F23-8B13C502D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2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7111782" y="2085257"/>
            <a:ext cx="5324058" cy="4947394"/>
          </a:xfrm>
        </p:spPr>
        <p:txBody>
          <a:bodyPr>
            <a:noAutofit/>
          </a:bodyPr>
          <a:lstStyle/>
          <a:p>
            <a:pPr>
              <a:buFontTx/>
              <a:buChar char="•"/>
            </a:pPr>
            <a:r>
              <a:rPr lang="fr-FR" sz="2000" b="1" i="1" dirty="0"/>
              <a:t>charte graphique </a:t>
            </a:r>
            <a:r>
              <a:rPr lang="fr-FR" sz="2000" dirty="0"/>
              <a:t>: </a:t>
            </a:r>
            <a:r>
              <a:rPr lang="nl-BE" sz="2000" dirty="0"/>
              <a:t>idem</a:t>
            </a:r>
            <a:r>
              <a:rPr lang="fr-FR" sz="2000" dirty="0"/>
              <a:t>, a fortiori pour </a:t>
            </a:r>
            <a:br>
              <a:rPr lang="fr-FR" sz="2000" dirty="0"/>
            </a:br>
            <a:r>
              <a:rPr lang="fr-FR" sz="2000" dirty="0"/>
              <a:t>une collection</a:t>
            </a:r>
          </a:p>
          <a:p>
            <a:pPr marL="0" indent="0">
              <a:buNone/>
            </a:pPr>
            <a:endParaRPr lang="fr-FR" sz="800" dirty="0"/>
          </a:p>
          <a:p>
            <a:pPr>
              <a:lnSpc>
                <a:spcPct val="130000"/>
              </a:lnSpc>
              <a:buFontTx/>
              <a:buChar char="•"/>
            </a:pPr>
            <a:r>
              <a:rPr lang="fr-FR" sz="2000" b="1" i="1" dirty="0" err="1"/>
              <a:t>InDesign</a:t>
            </a:r>
            <a:r>
              <a:rPr lang="fr-FR" sz="2000" b="1" i="1" dirty="0"/>
              <a:t> </a:t>
            </a:r>
            <a:r>
              <a:rPr lang="fr-FR" sz="2000" dirty="0"/>
              <a:t>: idem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2000" b="1" dirty="0"/>
              <a:t>INTERIEUR DU LIVRE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1800" b="1" i="1" dirty="0"/>
              <a:t>préparation du manuscrit </a:t>
            </a:r>
            <a:r>
              <a:rPr lang="fr-FR" sz="1800" dirty="0"/>
              <a:t>: étape inexistante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1800" b="1" i="1" dirty="0"/>
              <a:t>relecture d’épreuve </a:t>
            </a:r>
            <a:r>
              <a:rPr lang="fr-FR" sz="1800" dirty="0"/>
              <a:t>: 2 relectures max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2000" b="1" dirty="0"/>
              <a:t>COUVERTURE DU LIVRE </a:t>
            </a:r>
            <a:r>
              <a:rPr lang="fr-FR" sz="2000" dirty="0"/>
              <a:t>: idem, évolution au fil</a:t>
            </a:r>
            <a:br>
              <a:rPr lang="fr-FR" sz="2000" dirty="0"/>
            </a:br>
            <a:r>
              <a:rPr lang="fr-FR" sz="2000" dirty="0"/>
              <a:t>du temps en fonction des modes et des envies (exemple : </a:t>
            </a:r>
            <a:r>
              <a:rPr lang="fr-FR" sz="2000" i="1" dirty="0"/>
              <a:t>La Mort de Napoléon</a:t>
            </a:r>
            <a:r>
              <a:rPr lang="fr-FR" sz="2000" dirty="0"/>
              <a:t>)</a:t>
            </a:r>
            <a:r>
              <a:rPr lang="fr-BE" sz="2000" dirty="0"/>
              <a:t> </a:t>
            </a:r>
            <a:endParaRPr lang="fr-FR" sz="2000" dirty="0"/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595018" y="-470275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2085257"/>
            <a:ext cx="492671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•"/>
            </a:pPr>
            <a:r>
              <a:rPr lang="fr-FR" sz="2000" b="1" i="1" dirty="0"/>
              <a:t>charte graphique </a:t>
            </a:r>
            <a:r>
              <a:rPr lang="fr-FR" sz="2000" dirty="0"/>
              <a:t>: identité graphique</a:t>
            </a:r>
            <a:r>
              <a:rPr lang="fr-BE" sz="2000" dirty="0"/>
              <a:t> forte</a:t>
            </a:r>
          </a:p>
          <a:p>
            <a:pPr marL="0" indent="0">
              <a:buNone/>
            </a:pPr>
            <a:endParaRPr lang="fr-FR" b="1" i="1" dirty="0"/>
          </a:p>
          <a:p>
            <a:pPr>
              <a:lnSpc>
                <a:spcPct val="130000"/>
              </a:lnSpc>
              <a:buFontTx/>
              <a:buChar char="•"/>
            </a:pPr>
            <a:r>
              <a:rPr lang="fr-FR" sz="2000" b="1" i="1" dirty="0" err="1"/>
              <a:t>InDesign</a:t>
            </a:r>
            <a:r>
              <a:rPr lang="fr-FR" sz="2000" b="1" i="1" dirty="0"/>
              <a:t> </a:t>
            </a:r>
            <a:r>
              <a:rPr lang="fr-FR" sz="2000" dirty="0"/>
              <a:t>: 2 documents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2000" b="1" dirty="0"/>
              <a:t>INTERIEUR DU LIVRE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1800" b="1" i="1" dirty="0"/>
              <a:t>préparation du manuscrit </a:t>
            </a:r>
            <a:r>
              <a:rPr lang="fr-FR" sz="1800" dirty="0"/>
              <a:t>: travail conséquent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fr-FR" sz="1800" b="1" i="1" dirty="0"/>
              <a:t>relecture d’épreuve  </a:t>
            </a:r>
            <a:r>
              <a:rPr lang="fr-FR" sz="1800" dirty="0"/>
              <a:t>: 2 relectures min</a:t>
            </a:r>
            <a:endParaRPr lang="fr-FR" sz="1800" b="1" i="1" dirty="0"/>
          </a:p>
          <a:p>
            <a:pPr marL="0" indent="0">
              <a:lnSpc>
                <a:spcPct val="130000"/>
              </a:lnSpc>
              <a:buNone/>
            </a:pPr>
            <a:r>
              <a:rPr lang="fr-FR" sz="2000" b="1" dirty="0"/>
              <a:t>COUVERTURE DU LIVRE : </a:t>
            </a:r>
            <a:r>
              <a:rPr lang="fr-FR" sz="2000" dirty="0"/>
              <a:t>choix capital</a:t>
            </a:r>
            <a:endParaRPr lang="fr-FR" sz="2000" b="1" dirty="0"/>
          </a:p>
          <a:p>
            <a:pPr marL="0" indent="0">
              <a:lnSpc>
                <a:spcPct val="130000"/>
              </a:lnSpc>
              <a:buNone/>
            </a:pPr>
            <a:endParaRPr lang="fr-FR" sz="20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600042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28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FE6C549-AFE8-E644-B3F2-C37063330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19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4. La mise en page</a:t>
            </a:r>
          </a:p>
        </p:txBody>
      </p:sp>
      <p:pic>
        <p:nvPicPr>
          <p:cNvPr id="11" name="Image 10" descr="couvMortNapoleonpist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260" y="2714626"/>
            <a:ext cx="2822349" cy="3762374"/>
          </a:xfrm>
          <a:prstGeom prst="rect">
            <a:avLst/>
          </a:prstGeom>
        </p:spPr>
      </p:pic>
      <p:pic>
        <p:nvPicPr>
          <p:cNvPr id="12" name="Image 11" descr="couvMortNapoleonava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2828834"/>
            <a:ext cx="2275589" cy="3648166"/>
          </a:xfrm>
          <a:prstGeom prst="rect">
            <a:avLst/>
          </a:prstGeom>
        </p:spPr>
      </p:pic>
      <p:pic>
        <p:nvPicPr>
          <p:cNvPr id="13" name="Image 12" descr="couvMortNapoleonactu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68" y="2828834"/>
            <a:ext cx="2365882" cy="364816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25500" y="1828868"/>
            <a:ext cx="7219760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b="1" dirty="0"/>
              <a:t>COUVERTURE DU LIVRE </a:t>
            </a:r>
            <a:r>
              <a:rPr lang="fr-FR" sz="2800" dirty="0"/>
              <a:t>: réflexion en cours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29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3598F2-CC86-6A4F-9187-0724B32D07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5260" y="-567604"/>
            <a:ext cx="3689089" cy="368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2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1814946" y="3058210"/>
            <a:ext cx="8499764" cy="348834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fr-FR" i="1" dirty="0"/>
              <a:t>n’appartient plus à Labor ni à Luc Pire </a:t>
            </a:r>
            <a:br>
              <a:rPr lang="fr-FR" i="1" dirty="0"/>
            </a:br>
            <a:r>
              <a:rPr lang="fr-FR" i="1" dirty="0"/>
              <a:t>ni à La Renaissance du Livre</a:t>
            </a:r>
          </a:p>
          <a:p>
            <a:pPr>
              <a:lnSpc>
                <a:spcPct val="110000"/>
              </a:lnSpc>
            </a:pPr>
            <a:r>
              <a:rPr lang="fr-FR" i="1" dirty="0"/>
              <a:t>propriété de la Fédération Wallonie-Bruxelles</a:t>
            </a:r>
          </a:p>
          <a:p>
            <a:pPr>
              <a:lnSpc>
                <a:spcPct val="110000"/>
              </a:lnSpc>
            </a:pPr>
            <a:r>
              <a:rPr lang="fr-FR" i="1" dirty="0"/>
              <a:t>gérée par les Impressions Nouvelles depuis 2012</a:t>
            </a:r>
          </a:p>
          <a:p>
            <a:pPr>
              <a:lnSpc>
                <a:spcPct val="110000"/>
              </a:lnSpc>
            </a:pPr>
            <a:r>
              <a:rPr lang="fr-FR" i="1" dirty="0"/>
              <a:t>via un marché public </a:t>
            </a:r>
          </a:p>
          <a:p>
            <a:pPr marL="0" indent="0">
              <a:buNone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FDA144-BD12-F04C-9581-17170BE67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700" y="-522526"/>
            <a:ext cx="4152552" cy="41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750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7111782" y="2470267"/>
            <a:ext cx="5324058" cy="494739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2000" dirty="0"/>
              <a:t>idem</a:t>
            </a: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fr-FR" sz="1800" dirty="0"/>
              <a:t>presque aucune marge de manœuvre pour faire varier l’objet livre</a:t>
            </a: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fr-FR" sz="1800" dirty="0"/>
              <a:t>toujours les mêmes caractéristiques </a:t>
            </a:r>
            <a:br>
              <a:rPr lang="fr-FR" sz="1800" dirty="0"/>
            </a:br>
            <a:r>
              <a:rPr lang="fr-FR" sz="1800" dirty="0"/>
              <a:t>formelles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1800" dirty="0"/>
              <a:t>	pour maintenir l’effet de collection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1800" dirty="0"/>
              <a:t>	pour répondre aux exigences du poche</a:t>
            </a:r>
            <a:endParaRPr lang="fr-FR" sz="2000" dirty="0"/>
          </a:p>
          <a:p>
            <a:pPr>
              <a:lnSpc>
                <a:spcPct val="100000"/>
              </a:lnSpc>
              <a:buFontTx/>
              <a:buChar char="•"/>
            </a:pPr>
            <a:endParaRPr lang="fr-FR" sz="2000" dirty="0"/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538358" y="-807159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5. L’impression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99444" y="2390535"/>
            <a:ext cx="492671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000" b="1" dirty="0"/>
              <a:t>création de l’objet livre</a:t>
            </a:r>
          </a:p>
          <a:p>
            <a:pPr marL="0" indent="0">
              <a:buNone/>
            </a:pPr>
            <a:endParaRPr lang="fr-FR" sz="2000" dirty="0"/>
          </a:p>
          <a:p>
            <a:pPr>
              <a:buFont typeface="Wingdings" charset="0"/>
              <a:buChar char="Ø"/>
            </a:pPr>
            <a:r>
              <a:rPr lang="fr-FR" sz="1900" dirty="0"/>
              <a:t>tarifs en fonction du choix du papier ou </a:t>
            </a:r>
            <a:br>
              <a:rPr lang="fr-FR" sz="1900" dirty="0"/>
            </a:br>
            <a:r>
              <a:rPr lang="fr-FR" sz="1900" dirty="0"/>
              <a:t>de la couleur</a:t>
            </a:r>
          </a:p>
          <a:p>
            <a:pPr>
              <a:buFont typeface="Wingdings" charset="0"/>
              <a:buChar char="Ø"/>
            </a:pPr>
            <a:r>
              <a:rPr lang="fr-FR" sz="1900" dirty="0"/>
              <a:t>possibilités innombrables, des plus avantageuses aux plus coûteuses : </a:t>
            </a:r>
            <a:br>
              <a:rPr lang="fr-FR" sz="1900" dirty="0"/>
            </a:br>
            <a:r>
              <a:rPr lang="fr-FR" sz="1800" dirty="0"/>
              <a:t>couverture cartonnée ou souple, grande taille, papier glacé, impression en noir et blanc ou en quadrichromie, rabats, dos cousu, etc.</a:t>
            </a:r>
            <a:r>
              <a:rPr lang="fr-BE" sz="1800" dirty="0"/>
              <a:t> </a:t>
            </a:r>
            <a:endParaRPr lang="fr-FR" sz="18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600042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30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42513DC-4A0D-F740-82EA-A7AFADEF88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144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7111782" y="2001839"/>
            <a:ext cx="5324058" cy="494739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endParaRPr lang="fr-FR" sz="2000" dirty="0"/>
          </a:p>
          <a:p>
            <a:pPr marL="0" indent="0" algn="l">
              <a:lnSpc>
                <a:spcPct val="100000"/>
              </a:lnSpc>
              <a:buNone/>
            </a:pPr>
            <a:r>
              <a:rPr lang="fr-FR" sz="2400" dirty="0"/>
              <a:t>idem </a:t>
            </a:r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614081" y="-825239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6. La distribution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2085257"/>
            <a:ext cx="492671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sz="2000" dirty="0"/>
          </a:p>
          <a:p>
            <a:pPr>
              <a:buFont typeface="Arial" charset="0"/>
              <a:buChar char="•"/>
            </a:pPr>
            <a:r>
              <a:rPr lang="fr-FR" sz="2400" dirty="0"/>
              <a:t>stockage des livres dans de grands entrepôts </a:t>
            </a:r>
          </a:p>
          <a:p>
            <a:pPr>
              <a:buFont typeface="Arial" charset="0"/>
              <a:buChar char="•"/>
            </a:pPr>
            <a:r>
              <a:rPr lang="fr-FR" sz="2400" dirty="0"/>
              <a:t>envoi des commandes aux libraires </a:t>
            </a:r>
          </a:p>
          <a:p>
            <a:pPr>
              <a:buFont typeface="Arial" charset="0"/>
              <a:buChar char="•"/>
            </a:pPr>
            <a:r>
              <a:rPr lang="fr-FR" sz="2400" dirty="0"/>
              <a:t>gestion des réapprovisionnements </a:t>
            </a:r>
          </a:p>
          <a:p>
            <a:pPr marL="0" indent="0">
              <a:buNone/>
            </a:pPr>
            <a:endParaRPr lang="fr-FR" sz="2400" dirty="0"/>
          </a:p>
          <a:p>
            <a:pPr>
              <a:buFont typeface="Wingdings" charset="2"/>
              <a:buChar char="Ø"/>
            </a:pPr>
            <a:r>
              <a:rPr lang="fr-FR" sz="2400" dirty="0"/>
              <a:t>Harmonia </a:t>
            </a:r>
            <a:r>
              <a:rPr lang="fr-FR" sz="2400" dirty="0" err="1"/>
              <a:t>Mundi</a:t>
            </a:r>
            <a:br>
              <a:rPr lang="fr-FR" sz="2000" dirty="0"/>
            </a:br>
            <a:endParaRPr lang="fr-FR" sz="2000" i="1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600042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31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09118F9-8C30-AB4B-9242-DEBAC48F2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052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7111782" y="2085257"/>
            <a:ext cx="5324058" cy="494739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nl-BE" sz="2000" dirty="0"/>
          </a:p>
          <a:p>
            <a:pPr marL="0" indent="0">
              <a:buNone/>
            </a:pPr>
            <a:endParaRPr lang="nl-BE" sz="2000" dirty="0"/>
          </a:p>
          <a:p>
            <a:pPr marL="0" indent="0">
              <a:buNone/>
            </a:pPr>
            <a:r>
              <a:rPr lang="nl-BE" sz="2400" dirty="0"/>
              <a:t>idem</a:t>
            </a:r>
          </a:p>
          <a:p>
            <a:pPr>
              <a:buFont typeface="Wingdings" charset="0"/>
              <a:buChar char="Ø"/>
            </a:pPr>
            <a:r>
              <a:rPr lang="nl-BE" sz="2400" dirty="0"/>
              <a:t> mais avec moins d’impact</a:t>
            </a:r>
          </a:p>
          <a:p>
            <a:pPr>
              <a:buFont typeface="Wingdings" charset="0"/>
              <a:buChar char="Ø"/>
            </a:pPr>
            <a:r>
              <a:rPr lang="nl-BE" sz="2400" dirty="0"/>
              <a:t> car déjà fait lors de la première </a:t>
            </a:r>
            <a:br>
              <a:rPr lang="nl-BE" sz="2400" dirty="0"/>
            </a:br>
            <a:r>
              <a:rPr lang="nl-BE" sz="2400" dirty="0"/>
              <a:t>édition du texte</a:t>
            </a:r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r>
              <a:rPr lang="fr-FR" sz="2000" b="1" dirty="0"/>
              <a:t>alternative :</a:t>
            </a:r>
            <a:r>
              <a:rPr lang="fr-FR" sz="2000" dirty="0"/>
              <a:t> convaincre les professeurs de français de lire de la littérature belge </a:t>
            </a:r>
            <a:br>
              <a:rPr lang="fr-FR" sz="2000" dirty="0"/>
            </a:br>
            <a:r>
              <a:rPr lang="fr-FR" sz="2000" dirty="0"/>
              <a:t>en classe</a:t>
            </a:r>
            <a:r>
              <a:rPr lang="fr-BE" sz="2000" dirty="0"/>
              <a:t> en développant des outils </a:t>
            </a:r>
            <a:br>
              <a:rPr lang="fr-BE" sz="2000" dirty="0"/>
            </a:br>
            <a:r>
              <a:rPr lang="fr-BE" sz="2000" dirty="0"/>
              <a:t>pédagogiques</a:t>
            </a:r>
            <a:endParaRPr lang="fr-FR" sz="2000" dirty="0"/>
          </a:p>
          <a:p>
            <a:pPr marL="0" indent="0" algn="l">
              <a:lnSpc>
                <a:spcPct val="100000"/>
              </a:lnSpc>
              <a:buNone/>
            </a:pPr>
            <a:endParaRPr lang="fr-FR" sz="2000" dirty="0"/>
          </a:p>
        </p:txBody>
      </p:sp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 rot="16200000">
            <a:off x="-4595018" y="-662781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7. La promotion</a:t>
            </a: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1483042" y="2371007"/>
            <a:ext cx="4926718" cy="4330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•"/>
            </a:pPr>
            <a:r>
              <a:rPr lang="fr-FR" sz="2400" dirty="0"/>
              <a:t>contacter la presse</a:t>
            </a:r>
            <a:r>
              <a:rPr lang="fr-BE" sz="2400" dirty="0"/>
              <a:t> </a:t>
            </a:r>
            <a:endParaRPr lang="fr-FR" sz="2400" b="1" i="1" dirty="0"/>
          </a:p>
          <a:p>
            <a:pPr>
              <a:lnSpc>
                <a:spcPct val="130000"/>
              </a:lnSpc>
              <a:buFontTx/>
              <a:buChar char="•"/>
            </a:pPr>
            <a:r>
              <a:rPr lang="fr-FR" sz="2400" dirty="0"/>
              <a:t>faire le </a:t>
            </a:r>
            <a:r>
              <a:rPr lang="fr-FR" sz="2400" dirty="0" err="1"/>
              <a:t>buzz</a:t>
            </a:r>
            <a:r>
              <a:rPr lang="fr-FR" sz="2400" dirty="0"/>
              <a:t> sur internet 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fr-FR" sz="2400" dirty="0"/>
              <a:t>organiser des rencontres en librairie ou des conférences</a:t>
            </a:r>
            <a:r>
              <a:rPr lang="fr-BE" sz="2400" dirty="0"/>
              <a:t> </a:t>
            </a:r>
          </a:p>
          <a:p>
            <a:pPr>
              <a:lnSpc>
                <a:spcPct val="130000"/>
              </a:lnSpc>
              <a:buFontTx/>
              <a:buChar char="•"/>
            </a:pPr>
            <a:r>
              <a:rPr lang="fr-FR" sz="2400" dirty="0"/>
              <a:t>avoir un stand sur un salon du livre</a:t>
            </a:r>
            <a:r>
              <a:rPr lang="fr-BE" sz="2400" dirty="0"/>
              <a:t> </a:t>
            </a:r>
            <a:endParaRPr lang="fr-FR" sz="2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8" y="575738"/>
            <a:ext cx="2447816" cy="1150620"/>
          </a:xfrm>
          <a:prstGeom prst="rect">
            <a:avLst/>
          </a:prstGeom>
        </p:spPr>
      </p:pic>
      <p:cxnSp>
        <p:nvCxnSpPr>
          <p:cNvPr id="12" name="Connecteur droit 11"/>
          <p:cNvCxnSpPr/>
          <p:nvPr/>
        </p:nvCxnSpPr>
        <p:spPr>
          <a:xfrm>
            <a:off x="6600042" y="1280160"/>
            <a:ext cx="0" cy="5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32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38BE8D8-9BD9-0743-B580-71B19F8196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481" y="58698"/>
            <a:ext cx="1885341" cy="188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483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825500" y="493746"/>
            <a:ext cx="10724734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7. La promotion</a:t>
            </a:r>
          </a:p>
        </p:txBody>
      </p:sp>
      <p:pic>
        <p:nvPicPr>
          <p:cNvPr id="2" name="Image 1" descr="14681831_932271730218276_3917783820545023939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1819309"/>
            <a:ext cx="3044032" cy="4058709"/>
          </a:xfrm>
          <a:prstGeom prst="rect">
            <a:avLst/>
          </a:prstGeom>
        </p:spPr>
      </p:pic>
      <p:pic>
        <p:nvPicPr>
          <p:cNvPr id="3" name="Image 2" descr="15128894_975089759269806_148761358873474687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3825875"/>
            <a:ext cx="3866624" cy="2899968"/>
          </a:xfrm>
          <a:prstGeom prst="rect">
            <a:avLst/>
          </a:prstGeom>
        </p:spPr>
      </p:pic>
      <p:pic>
        <p:nvPicPr>
          <p:cNvPr id="6" name="Image 5" descr="28279760_1384647298314048_4793943640127972281_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75" y="1047749"/>
            <a:ext cx="4127500" cy="3095625"/>
          </a:xfrm>
          <a:prstGeom prst="rect">
            <a:avLst/>
          </a:prstGeom>
        </p:spPr>
      </p:pic>
      <p:pic>
        <p:nvPicPr>
          <p:cNvPr id="7" name="Image 6" descr="28424029_1381831975262247_5699227400268647046_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84" y="3193654"/>
            <a:ext cx="4349750" cy="3262313"/>
          </a:xfrm>
          <a:prstGeom prst="rect">
            <a:avLst/>
          </a:prstGeom>
        </p:spPr>
      </p:pic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33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114CE3C-1B3C-0245-863F-385E9B6A34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5634" y="-254453"/>
            <a:ext cx="3573850" cy="357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3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1941442" y="2319131"/>
            <a:ext cx="9051235" cy="4112521"/>
          </a:xfrm>
        </p:spPr>
        <p:txBody>
          <a:bodyPr>
            <a:normAutofit fontScale="77500" lnSpcReduction="20000"/>
          </a:bodyPr>
          <a:lstStyle/>
          <a:p>
            <a:pPr algn="l">
              <a:lnSpc>
                <a:spcPct val="150000"/>
              </a:lnSpc>
            </a:pPr>
            <a:r>
              <a:rPr lang="fr-FR" sz="3600" i="1" dirty="0"/>
              <a:t>maison d’édition indépendante et généraliste</a:t>
            </a:r>
          </a:p>
          <a:p>
            <a:pPr algn="l">
              <a:lnSpc>
                <a:spcPct val="150000"/>
              </a:lnSpc>
            </a:pPr>
            <a:r>
              <a:rPr lang="fr-FR" sz="3600" i="1" dirty="0"/>
              <a:t>ouvrages exigeants et lisibles</a:t>
            </a:r>
          </a:p>
          <a:p>
            <a:pPr algn="l">
              <a:lnSpc>
                <a:spcPct val="150000"/>
              </a:lnSpc>
            </a:pPr>
            <a:r>
              <a:rPr lang="fr-FR" sz="3600" i="1" dirty="0"/>
              <a:t>vulgarisation et réflexion</a:t>
            </a:r>
          </a:p>
          <a:p>
            <a:pPr algn="l">
              <a:lnSpc>
                <a:spcPct val="150000"/>
              </a:lnSpc>
            </a:pPr>
            <a:r>
              <a:rPr lang="fr-FR" sz="3600" i="1" dirty="0"/>
              <a:t>romans et essais sur les grands médias</a:t>
            </a:r>
          </a:p>
          <a:p>
            <a:pPr>
              <a:lnSpc>
                <a:spcPct val="150000"/>
              </a:lnSpc>
            </a:pPr>
            <a:r>
              <a:rPr lang="fr-FR" sz="3600" i="1" dirty="0"/>
              <a:t>auteurs francophones (France, Belgique, Québec, Suisse)</a:t>
            </a:r>
            <a:r>
              <a:rPr lang="fr-FR" sz="3600" i="1" dirty="0">
                <a:effectLst/>
              </a:rPr>
              <a:t> </a:t>
            </a:r>
            <a:endParaRPr lang="fr-FR" sz="3600" i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18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1554479" y="2603297"/>
            <a:ext cx="9409043" cy="376278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fr-FR" i="1" dirty="0"/>
              <a:t>1</a:t>
            </a:r>
            <a:r>
              <a:rPr lang="fr-FR" i="1" baseline="30000" dirty="0"/>
              <a:t>re</a:t>
            </a:r>
            <a:r>
              <a:rPr lang="fr-FR" i="1" dirty="0"/>
              <a:t> édition &gt;&lt; réédition </a:t>
            </a:r>
          </a:p>
          <a:p>
            <a:pPr>
              <a:lnSpc>
                <a:spcPct val="130000"/>
              </a:lnSpc>
            </a:pPr>
            <a:r>
              <a:rPr lang="fr-FR" i="1" dirty="0"/>
              <a:t>collection de poche (petit format et prix abordable)</a:t>
            </a:r>
          </a:p>
          <a:p>
            <a:pPr>
              <a:lnSpc>
                <a:spcPct val="130000"/>
              </a:lnSpc>
            </a:pPr>
            <a:r>
              <a:rPr lang="fr-FR" i="1" dirty="0"/>
              <a:t>auteurs belges </a:t>
            </a:r>
            <a:endParaRPr lang="fr-FR" i="1" dirty="0">
              <a:effectLst/>
            </a:endParaRPr>
          </a:p>
          <a:p>
            <a:pPr algn="l">
              <a:lnSpc>
                <a:spcPct val="130000"/>
              </a:lnSpc>
            </a:pPr>
            <a:r>
              <a:rPr lang="fr-FR" i="1" dirty="0"/>
              <a:t>postface didactique</a:t>
            </a:r>
          </a:p>
          <a:p>
            <a:pPr>
              <a:lnSpc>
                <a:spcPct val="130000"/>
              </a:lnSpc>
            </a:pPr>
            <a:r>
              <a:rPr lang="fr-FR" i="1" dirty="0"/>
              <a:t>grand public et monde scolaire (élèves et professeurs)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5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BEE0FC-2FF9-9D4C-B8E1-83C2A1A8C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700" y="-522526"/>
            <a:ext cx="4152552" cy="41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2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1" y="2415871"/>
            <a:ext cx="3501109" cy="3493770"/>
          </a:xfr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108" y="239091"/>
            <a:ext cx="4241800" cy="19939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17044" y="2433982"/>
            <a:ext cx="82423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i="1" dirty="0">
                <a:effectLst/>
                <a:ea typeface="Calibri" charset="0"/>
                <a:cs typeface="Arial" charset="0"/>
              </a:rPr>
              <a:t>Benoît Peeters, directeur</a:t>
            </a:r>
          </a:p>
          <a:p>
            <a:endParaRPr lang="fr-FR" sz="2400" i="1" dirty="0">
              <a:ea typeface="Calibri" charset="0"/>
              <a:cs typeface="Arial" charset="0"/>
            </a:endParaRPr>
          </a:p>
          <a:p>
            <a:r>
              <a:rPr lang="fr-FR" sz="2400" i="1" dirty="0">
                <a:ea typeface="Calibri" charset="0"/>
                <a:cs typeface="Arial" charset="0"/>
              </a:rPr>
              <a:t>Tanguy </a:t>
            </a:r>
            <a:r>
              <a:rPr lang="fr-FR" sz="2400" i="1" dirty="0" err="1">
                <a:ea typeface="Calibri" charset="0"/>
                <a:cs typeface="Arial" charset="0"/>
              </a:rPr>
              <a:t>Habrand</a:t>
            </a:r>
            <a:r>
              <a:rPr lang="fr-FR" sz="2400" i="1" dirty="0">
                <a:ea typeface="Calibri" charset="0"/>
                <a:cs typeface="Arial" charset="0"/>
              </a:rPr>
              <a:t>, responsable de la collection Espace Nord</a:t>
            </a:r>
          </a:p>
          <a:p>
            <a:endParaRPr lang="fr-FR" sz="2400" i="1" dirty="0">
              <a:ea typeface="Calibri" charset="0"/>
              <a:cs typeface="Arial" charset="0"/>
            </a:endParaRPr>
          </a:p>
          <a:p>
            <a:r>
              <a:rPr lang="fr-FR" sz="2400" i="1" dirty="0">
                <a:ea typeface="Calibri" charset="0"/>
                <a:cs typeface="Arial" charset="0"/>
              </a:rPr>
              <a:t>Mélanie Dufour, </a:t>
            </a:r>
            <a:r>
              <a:rPr lang="fr-FR" sz="2400" i="1" dirty="0"/>
              <a:t>coordinatrice éditoriale</a:t>
            </a:r>
          </a:p>
          <a:p>
            <a:endParaRPr lang="fr-FR" sz="2400" i="1" dirty="0">
              <a:ea typeface="Calibri" charset="0"/>
              <a:cs typeface="Arial" charset="0"/>
            </a:endParaRPr>
          </a:p>
          <a:p>
            <a:r>
              <a:rPr lang="fr-FR" sz="2400" i="1" dirty="0">
                <a:ea typeface="Calibri" charset="0"/>
                <a:cs typeface="Arial" charset="0"/>
              </a:rPr>
              <a:t>Patricia </a:t>
            </a:r>
            <a:r>
              <a:rPr lang="fr-FR" sz="2400" i="1" dirty="0" err="1">
                <a:ea typeface="Calibri" charset="0"/>
                <a:cs typeface="Arial" charset="0"/>
              </a:rPr>
              <a:t>Kilesse</a:t>
            </a:r>
            <a:r>
              <a:rPr lang="fr-FR" sz="2400" i="1" dirty="0">
                <a:ea typeface="Calibri" charset="0"/>
                <a:cs typeface="Arial" charset="0"/>
              </a:rPr>
              <a:t>, </a:t>
            </a:r>
            <a:r>
              <a:rPr lang="fr-FR" sz="2400" i="1" dirty="0"/>
              <a:t>coordinatrice générale</a:t>
            </a:r>
          </a:p>
          <a:p>
            <a:endParaRPr lang="fr-FR" sz="2400" i="1" dirty="0">
              <a:ea typeface="Calibri" charset="0"/>
              <a:cs typeface="Arial" charset="0"/>
            </a:endParaRPr>
          </a:p>
          <a:p>
            <a:r>
              <a:rPr lang="fr-FR" sz="2400" i="1" dirty="0">
                <a:ea typeface="Calibri" charset="0"/>
                <a:cs typeface="Arial" charset="0"/>
              </a:rPr>
              <a:t>Charlotte Heymans, chargée de communication</a:t>
            </a:r>
          </a:p>
          <a:p>
            <a:endParaRPr lang="fr-FR" sz="240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4829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Objet et plan de l’exposé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>
          <a:xfrm>
            <a:off x="965200" y="186626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/>
              <a:t>Quelles sont les étapes de la confection d’un livre </a:t>
            </a:r>
          </a:p>
          <a:p>
            <a:pPr marL="0" indent="0">
              <a:buNone/>
            </a:pPr>
            <a:r>
              <a:rPr lang="fr-FR" b="1" dirty="0"/>
              <a:t>par ordre chronologique ? </a:t>
            </a:r>
            <a:br>
              <a:rPr lang="fr-FR" dirty="0"/>
            </a:br>
            <a:endParaRPr lang="fr-FR" dirty="0"/>
          </a:p>
          <a:p>
            <a:pPr marL="0" indent="0">
              <a:buNone/>
            </a:pPr>
            <a:r>
              <a:rPr lang="fr-FR" dirty="0"/>
              <a:t>1. La programmation </a:t>
            </a:r>
          </a:p>
          <a:p>
            <a:pPr marL="0" indent="0">
              <a:buNone/>
            </a:pPr>
            <a:r>
              <a:rPr lang="fr-FR" dirty="0"/>
              <a:t>2. Le contrat </a:t>
            </a:r>
          </a:p>
          <a:p>
            <a:pPr marL="0" indent="0">
              <a:buNone/>
            </a:pPr>
            <a:r>
              <a:rPr lang="fr-FR" dirty="0"/>
              <a:t>3. La diffusion</a:t>
            </a:r>
          </a:p>
          <a:p>
            <a:pPr marL="0" indent="0">
              <a:buNone/>
            </a:pPr>
            <a:r>
              <a:rPr lang="fr-FR" dirty="0"/>
              <a:t>5. La mise en page</a:t>
            </a:r>
          </a:p>
          <a:p>
            <a:pPr marL="0" indent="0">
              <a:buNone/>
            </a:pPr>
            <a:r>
              <a:rPr lang="fr-FR" dirty="0"/>
              <a:t>4. L’impression </a:t>
            </a:r>
          </a:p>
          <a:p>
            <a:pPr marL="0" indent="0">
              <a:buNone/>
            </a:pPr>
            <a:r>
              <a:rPr lang="fr-FR" dirty="0"/>
              <a:t>6. La distribution </a:t>
            </a:r>
          </a:p>
          <a:p>
            <a:pPr marL="0" indent="0">
              <a:buNone/>
            </a:pPr>
            <a:r>
              <a:rPr lang="fr-FR" dirty="0"/>
              <a:t>7. La promotion 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924560" y="1379240"/>
            <a:ext cx="8229600" cy="1588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6850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61282" y="2153477"/>
            <a:ext cx="10169278" cy="4247323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fr-FR" sz="2400" b="1" i="1" dirty="0"/>
              <a:t>Qui ? </a:t>
            </a:r>
            <a:r>
              <a:rPr lang="fr-FR" sz="2400" dirty="0"/>
              <a:t>Benoît Peeters, Jan </a:t>
            </a:r>
            <a:r>
              <a:rPr lang="fr-FR" sz="2400" dirty="0" err="1"/>
              <a:t>Baetens</a:t>
            </a:r>
            <a:r>
              <a:rPr lang="fr-FR" sz="2400" dirty="0"/>
              <a:t>, Mélanie Dufour</a:t>
            </a:r>
          </a:p>
          <a:p>
            <a:pPr>
              <a:lnSpc>
                <a:spcPct val="100000"/>
              </a:lnSpc>
            </a:pPr>
            <a:r>
              <a:rPr lang="fr-FR" sz="2400" b="1" i="1" dirty="0"/>
              <a:t>Quoi ? </a:t>
            </a:r>
            <a:r>
              <a:rPr lang="fr-FR" sz="2400" dirty="0"/>
              <a:t>des textes</a:t>
            </a:r>
            <a:r>
              <a:rPr lang="fr-FR" sz="2400" i="1" dirty="0"/>
              <a:t> </a:t>
            </a:r>
            <a:r>
              <a:rPr lang="fr-FR" sz="2400" dirty="0"/>
              <a:t>qui répondent à la ligne éditoriale de la maison, qui sont en lien avec l’agenda culturel, qui ne sont pas trop risqués financièrement</a:t>
            </a:r>
            <a:r>
              <a:rPr lang="fr-FR" sz="2400" dirty="0">
                <a:effectLst/>
              </a:rPr>
              <a:t> </a:t>
            </a:r>
            <a:endParaRPr lang="fr-FR" sz="2400" i="1" dirty="0"/>
          </a:p>
          <a:p>
            <a:pPr>
              <a:lnSpc>
                <a:spcPct val="150000"/>
              </a:lnSpc>
            </a:pPr>
            <a:r>
              <a:rPr lang="fr-FR" sz="2400" b="1" i="1" dirty="0"/>
              <a:t>Quand ? </a:t>
            </a:r>
            <a:r>
              <a:rPr lang="fr-FR" sz="2400" dirty="0"/>
              <a:t>6 mois à l’avance</a:t>
            </a:r>
            <a:r>
              <a:rPr lang="fr-FR" sz="2400" dirty="0">
                <a:effectLst/>
              </a:rPr>
              <a:t> </a:t>
            </a:r>
            <a:endParaRPr lang="fr-FR" sz="2400" i="1" dirty="0"/>
          </a:p>
          <a:p>
            <a:pPr algn="l">
              <a:lnSpc>
                <a:spcPct val="150000"/>
              </a:lnSpc>
            </a:pPr>
            <a:r>
              <a:rPr lang="fr-FR" sz="2400" b="1" i="1" dirty="0"/>
              <a:t>Comment ?</a:t>
            </a:r>
            <a:r>
              <a:rPr lang="fr-FR" sz="2400" i="1" dirty="0"/>
              <a:t> </a:t>
            </a:r>
          </a:p>
          <a:p>
            <a:pPr lvl="1">
              <a:lnSpc>
                <a:spcPct val="150000"/>
              </a:lnSpc>
            </a:pPr>
            <a:r>
              <a:rPr lang="fr-FR" dirty="0"/>
              <a:t>rencontrer de nouvelles personnes et enrichir son carnet d’adresses</a:t>
            </a:r>
          </a:p>
          <a:p>
            <a:pPr lvl="1">
              <a:lnSpc>
                <a:spcPct val="150000"/>
              </a:lnSpc>
            </a:pPr>
            <a:r>
              <a:rPr lang="fr-FR" dirty="0"/>
              <a:t>lire des manuscrits reçus par la poste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1209259" y="493746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1. La programmation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800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idx="1"/>
          </p:nvPr>
        </p:nvSpPr>
        <p:spPr>
          <a:xfrm>
            <a:off x="613155" y="1839187"/>
            <a:ext cx="10169278" cy="7142923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fr-FR" sz="2400" b="1" i="1" dirty="0"/>
              <a:t>implication</a:t>
            </a:r>
          </a:p>
          <a:p>
            <a:pPr>
              <a:buFont typeface="Wingdings" charset="0"/>
              <a:buChar char="Ø"/>
            </a:pPr>
            <a:r>
              <a:rPr lang="fr-FR" sz="2700" dirty="0"/>
              <a:t>l’auteur est d’accord de confier à l’éditeur son texte pour en faire un livre</a:t>
            </a:r>
          </a:p>
          <a:p>
            <a:pPr>
              <a:buFont typeface="Wingdings" charset="0"/>
              <a:buChar char="Ø"/>
            </a:pPr>
            <a:r>
              <a:rPr lang="fr-FR" sz="2700" dirty="0"/>
              <a:t>l’auteur cède les droits d’éditer et d’exploiter son manuscrit</a:t>
            </a:r>
          </a:p>
          <a:p>
            <a:pPr>
              <a:buFont typeface="Wingdings" charset="0"/>
              <a:buChar char="Ø"/>
            </a:pPr>
            <a:r>
              <a:rPr lang="fr-FR" sz="2700" dirty="0"/>
              <a:t>l’auteur garde son titre de créateur du texte, mais donne quartier libre à l’éditeur concernant les modalités de publication (fabrication, commercialisation, promotion)</a:t>
            </a:r>
          </a:p>
          <a:p>
            <a:pPr>
              <a:lnSpc>
                <a:spcPct val="150000"/>
              </a:lnSpc>
            </a:pPr>
            <a:r>
              <a:rPr lang="fr-FR" sz="2400" b="1" i="1" dirty="0"/>
              <a:t>interlocuteur</a:t>
            </a:r>
          </a:p>
          <a:p>
            <a:pPr marL="0" indent="0">
              <a:buNone/>
            </a:pPr>
            <a:r>
              <a:rPr lang="fr-FR" sz="2700" dirty="0"/>
              <a:t>les auteurs à l’origine du texte à publier</a:t>
            </a:r>
            <a:r>
              <a:rPr lang="fr-BE" sz="2700" dirty="0"/>
              <a:t> </a:t>
            </a:r>
            <a:endParaRPr lang="fr-FR" sz="2700" dirty="0"/>
          </a:p>
          <a:p>
            <a:pPr>
              <a:buFont typeface="Wingdings" charset="0"/>
              <a:buChar char="Ø"/>
            </a:pP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596" y="159578"/>
            <a:ext cx="4241800" cy="1993900"/>
          </a:xfrm>
          <a:prstGeom prst="rect">
            <a:avLst/>
          </a:prstGeom>
        </p:spPr>
      </p:pic>
      <p:sp>
        <p:nvSpPr>
          <p:cNvPr id="4" name="Titre 6"/>
          <p:cNvSpPr>
            <a:spLocks noGrp="1"/>
          </p:cNvSpPr>
          <p:nvPr>
            <p:ph type="title"/>
          </p:nvPr>
        </p:nvSpPr>
        <p:spPr>
          <a:xfrm>
            <a:off x="1209259" y="493746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fr-FR" sz="4000" dirty="0"/>
              <a:t>2. Le contrat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F7007-3211-E24B-B15A-DD37FC2E986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629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</TotalTime>
  <Words>937</Words>
  <Application>Microsoft Macintosh PowerPoint</Application>
  <PresentationFormat>Grand écran</PresentationFormat>
  <Paragraphs>275</Paragraphs>
  <Slides>33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Courier New</vt:lpstr>
      <vt:lpstr>Wingdings</vt:lpstr>
      <vt:lpstr>Thème Office</vt:lpstr>
      <vt:lpstr>      Le fonctionnement  éditorial   de la collection  Espace Nord     </vt:lpstr>
      <vt:lpstr>Introduction</vt:lpstr>
      <vt:lpstr>Présentation PowerPoint</vt:lpstr>
      <vt:lpstr>Présentation PowerPoint</vt:lpstr>
      <vt:lpstr>Présentation PowerPoint</vt:lpstr>
      <vt:lpstr>Présentation PowerPoint</vt:lpstr>
      <vt:lpstr>Objet et plan de l’exposé</vt:lpstr>
      <vt:lpstr>1. La programmation</vt:lpstr>
      <vt:lpstr>2. Le contrat</vt:lpstr>
      <vt:lpstr>2. Le contrat</vt:lpstr>
      <vt:lpstr>3. La diffusion</vt:lpstr>
      <vt:lpstr>4. La mise en page</vt:lpstr>
      <vt:lpstr>4. La mise en page</vt:lpstr>
      <vt:lpstr>4. La mise en page</vt:lpstr>
      <vt:lpstr>4. La mise en page</vt:lpstr>
      <vt:lpstr>5. L’impression</vt:lpstr>
      <vt:lpstr>6. La distribution</vt:lpstr>
      <vt:lpstr>7. La promotion</vt:lpstr>
      <vt:lpstr>7. La promotion contacter la presse</vt:lpstr>
      <vt:lpstr>7. La promotion faire le buzz sur internet : site</vt:lpstr>
      <vt:lpstr>7. La promotion faire le buzz sur internet : newsletter</vt:lpstr>
      <vt:lpstr>7. La promotion faire le buzz sur internet : réseaux sociaux</vt:lpstr>
      <vt:lpstr>7. La promotion organiser des rencontres en librairie ou des conférences </vt:lpstr>
      <vt:lpstr>7. La promotion avoir un stand sur un salon du livre </vt:lpstr>
      <vt:lpstr>1. La programmation</vt:lpstr>
      <vt:lpstr>2. Le contrat</vt:lpstr>
      <vt:lpstr>3. La diffusion</vt:lpstr>
      <vt:lpstr>4. La mise en page</vt:lpstr>
      <vt:lpstr>4. La mise en page</vt:lpstr>
      <vt:lpstr>5. L’impression</vt:lpstr>
      <vt:lpstr>6. La distribution</vt:lpstr>
      <vt:lpstr>7. La promotion</vt:lpstr>
      <vt:lpstr>7. La promotion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 2 – 50 minutes – 13 mars 2018 Saint-Véronique à Liège – 5e secondaire  La place d’Espace Nord dans le paysage éditorial belge et le fonctionnement particulier d’une collection patrimoniale  présentation de Charlotte Heymans </dc:title>
  <dc:creator>Utilisateur de Microsoft Office</dc:creator>
  <cp:lastModifiedBy>Charlotte Heymans</cp:lastModifiedBy>
  <cp:revision>191</cp:revision>
  <cp:lastPrinted>2018-03-12T14:46:33Z</cp:lastPrinted>
  <dcterms:created xsi:type="dcterms:W3CDTF">2018-03-08T08:28:29Z</dcterms:created>
  <dcterms:modified xsi:type="dcterms:W3CDTF">2018-09-20T10:33:22Z</dcterms:modified>
</cp:coreProperties>
</file>